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9" r:id="rId3"/>
    <p:sldId id="260" r:id="rId4"/>
    <p:sldId id="261" r:id="rId5"/>
    <p:sldId id="263" r:id="rId6"/>
    <p:sldId id="265" r:id="rId7"/>
    <p:sldId id="274" r:id="rId8"/>
    <p:sldId id="267" r:id="rId9"/>
    <p:sldId id="266" r:id="rId10"/>
    <p:sldId id="268" r:id="rId11"/>
    <p:sldId id="275" r:id="rId12"/>
    <p:sldId id="277" r:id="rId13"/>
    <p:sldId id="269" r:id="rId14"/>
    <p:sldId id="270" r:id="rId15"/>
    <p:sldId id="272" r:id="rId16"/>
    <p:sldId id="273" r:id="rId17"/>
    <p:sldId id="276" r:id="rId18"/>
    <p:sldId id="278" r:id="rId19"/>
    <p:sldId id="28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57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C1ECB9-7809-471C-AC05-098F6377919E}" type="doc">
      <dgm:prSet loTypeId="urn:microsoft.com/office/officeart/2005/8/layout/arrow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41150D4-82CD-4334-9404-7821E4BFD9FD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dirty="0"/>
            <a:t>-ides</a:t>
          </a:r>
        </a:p>
      </dgm:t>
    </dgm:pt>
    <dgm:pt modelId="{B4C2AA0F-289E-4BA8-A302-077509003FA5}" type="parTrans" cxnId="{A431ACC5-DD54-4850-A2DC-CF3AC76336FB}">
      <dgm:prSet/>
      <dgm:spPr/>
      <dgm:t>
        <a:bodyPr/>
        <a:lstStyle/>
        <a:p>
          <a:endParaRPr lang="en-US"/>
        </a:p>
      </dgm:t>
    </dgm:pt>
    <dgm:pt modelId="{EC462763-6C90-4DBB-899F-C495BEE3C7A0}" type="sibTrans" cxnId="{A431ACC5-DD54-4850-A2DC-CF3AC76336FB}">
      <dgm:prSet/>
      <dgm:spPr/>
      <dgm:t>
        <a:bodyPr/>
        <a:lstStyle/>
        <a:p>
          <a:endParaRPr lang="en-US"/>
        </a:p>
      </dgm:t>
    </dgm:pt>
    <dgm:pt modelId="{40152686-49F6-4BF1-A37E-9F29110B15D3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dirty="0"/>
            <a:t>-</a:t>
          </a:r>
          <a:r>
            <a:rPr lang="en-US" dirty="0" err="1"/>
            <a:t>ates</a:t>
          </a:r>
          <a:r>
            <a:rPr lang="en-US" dirty="0"/>
            <a:t> /-</a:t>
          </a:r>
          <a:r>
            <a:rPr lang="en-US" dirty="0" err="1"/>
            <a:t>ites</a:t>
          </a:r>
          <a:endParaRPr lang="en-US" dirty="0"/>
        </a:p>
      </dgm:t>
    </dgm:pt>
    <dgm:pt modelId="{D6E64EB9-7FCF-4C6B-87F4-ABDED3546B01}" type="parTrans" cxnId="{29024903-B6B4-4493-81CD-A33192DA7D73}">
      <dgm:prSet/>
      <dgm:spPr/>
      <dgm:t>
        <a:bodyPr/>
        <a:lstStyle/>
        <a:p>
          <a:endParaRPr lang="en-US"/>
        </a:p>
      </dgm:t>
    </dgm:pt>
    <dgm:pt modelId="{93A72694-6130-4DEE-8B43-74F88CA14697}" type="sibTrans" cxnId="{29024903-B6B4-4493-81CD-A33192DA7D73}">
      <dgm:prSet/>
      <dgm:spPr/>
      <dgm:t>
        <a:bodyPr/>
        <a:lstStyle/>
        <a:p>
          <a:endParaRPr lang="en-US"/>
        </a:p>
      </dgm:t>
    </dgm:pt>
    <dgm:pt modelId="{757C1A8E-7E96-49BA-ACB5-F2B08DBA0990}" type="pres">
      <dgm:prSet presAssocID="{17C1ECB9-7809-471C-AC05-098F6377919E}" presName="cycle" presStyleCnt="0">
        <dgm:presLayoutVars>
          <dgm:dir/>
          <dgm:resizeHandles val="exact"/>
        </dgm:presLayoutVars>
      </dgm:prSet>
      <dgm:spPr/>
    </dgm:pt>
    <dgm:pt modelId="{580F8AB1-9E1C-4020-A3C0-3F884801F855}" type="pres">
      <dgm:prSet presAssocID="{741150D4-82CD-4334-9404-7821E4BFD9FD}" presName="arrow" presStyleLbl="node1" presStyleIdx="0" presStyleCnt="2">
        <dgm:presLayoutVars>
          <dgm:bulletEnabled val="1"/>
        </dgm:presLayoutVars>
      </dgm:prSet>
      <dgm:spPr/>
    </dgm:pt>
    <dgm:pt modelId="{E71B5F83-CEBE-4415-B673-72BE5A53D2A0}" type="pres">
      <dgm:prSet presAssocID="{40152686-49F6-4BF1-A37E-9F29110B15D3}" presName="arrow" presStyleLbl="node1" presStyleIdx="1" presStyleCnt="2">
        <dgm:presLayoutVars>
          <dgm:bulletEnabled val="1"/>
        </dgm:presLayoutVars>
      </dgm:prSet>
      <dgm:spPr/>
    </dgm:pt>
  </dgm:ptLst>
  <dgm:cxnLst>
    <dgm:cxn modelId="{29024903-B6B4-4493-81CD-A33192DA7D73}" srcId="{17C1ECB9-7809-471C-AC05-098F6377919E}" destId="{40152686-49F6-4BF1-A37E-9F29110B15D3}" srcOrd="1" destOrd="0" parTransId="{D6E64EB9-7FCF-4C6B-87F4-ABDED3546B01}" sibTransId="{93A72694-6130-4DEE-8B43-74F88CA14697}"/>
    <dgm:cxn modelId="{E8EDE55A-3426-46C9-82C4-D19A3EC57EA3}" type="presOf" srcId="{17C1ECB9-7809-471C-AC05-098F6377919E}" destId="{757C1A8E-7E96-49BA-ACB5-F2B08DBA0990}" srcOrd="0" destOrd="0" presId="urn:microsoft.com/office/officeart/2005/8/layout/arrow1"/>
    <dgm:cxn modelId="{7BED0B94-DD8F-4784-894D-DAFA8676D3EE}" type="presOf" srcId="{40152686-49F6-4BF1-A37E-9F29110B15D3}" destId="{E71B5F83-CEBE-4415-B673-72BE5A53D2A0}" srcOrd="0" destOrd="0" presId="urn:microsoft.com/office/officeart/2005/8/layout/arrow1"/>
    <dgm:cxn modelId="{DAFCB39E-A600-4B53-8298-F6C00499460B}" type="presOf" srcId="{741150D4-82CD-4334-9404-7821E4BFD9FD}" destId="{580F8AB1-9E1C-4020-A3C0-3F884801F855}" srcOrd="0" destOrd="0" presId="urn:microsoft.com/office/officeart/2005/8/layout/arrow1"/>
    <dgm:cxn modelId="{A431ACC5-DD54-4850-A2DC-CF3AC76336FB}" srcId="{17C1ECB9-7809-471C-AC05-098F6377919E}" destId="{741150D4-82CD-4334-9404-7821E4BFD9FD}" srcOrd="0" destOrd="0" parTransId="{B4C2AA0F-289E-4BA8-A302-077509003FA5}" sibTransId="{EC462763-6C90-4DBB-899F-C495BEE3C7A0}"/>
    <dgm:cxn modelId="{E3453F84-8709-4787-B201-E4E769AED346}" type="presParOf" srcId="{757C1A8E-7E96-49BA-ACB5-F2B08DBA0990}" destId="{580F8AB1-9E1C-4020-A3C0-3F884801F855}" srcOrd="0" destOrd="0" presId="urn:microsoft.com/office/officeart/2005/8/layout/arrow1"/>
    <dgm:cxn modelId="{66FA2083-EFD6-414F-B074-1C2A3EAA7D6D}" type="presParOf" srcId="{757C1A8E-7E96-49BA-ACB5-F2B08DBA0990}" destId="{E71B5F83-CEBE-4415-B673-72BE5A53D2A0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0F8AB1-9E1C-4020-A3C0-3F884801F855}">
      <dsp:nvSpPr>
        <dsp:cNvPr id="0" name=""/>
        <dsp:cNvSpPr/>
      </dsp:nvSpPr>
      <dsp:spPr>
        <a:xfrm rot="16200000">
          <a:off x="311" y="615176"/>
          <a:ext cx="3570247" cy="3570247"/>
        </a:xfrm>
        <a:prstGeom prst="upArrow">
          <a:avLst>
            <a:gd name="adj1" fmla="val 50000"/>
            <a:gd name="adj2" fmla="val 35000"/>
          </a:avLst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816" tIns="305816" rIns="305816" bIns="305816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-ides</a:t>
          </a:r>
        </a:p>
      </dsp:txBody>
      <dsp:txXfrm rot="5400000">
        <a:off x="625105" y="1507737"/>
        <a:ext cx="2945454" cy="1785123"/>
      </dsp:txXfrm>
    </dsp:sp>
    <dsp:sp modelId="{E71B5F83-CEBE-4415-B673-72BE5A53D2A0}">
      <dsp:nvSpPr>
        <dsp:cNvPr id="0" name=""/>
        <dsp:cNvSpPr/>
      </dsp:nvSpPr>
      <dsp:spPr>
        <a:xfrm rot="5400000">
          <a:off x="3928791" y="615176"/>
          <a:ext cx="3570247" cy="3570247"/>
        </a:xfrm>
        <a:prstGeom prst="upArrow">
          <a:avLst>
            <a:gd name="adj1" fmla="val 50000"/>
            <a:gd name="adj2" fmla="val 35000"/>
          </a:avLst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816" tIns="305816" rIns="305816" bIns="305816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-</a:t>
          </a:r>
          <a:r>
            <a:rPr lang="en-US" sz="4300" kern="1200" dirty="0" err="1"/>
            <a:t>ates</a:t>
          </a:r>
          <a:r>
            <a:rPr lang="en-US" sz="4300" kern="1200" dirty="0"/>
            <a:t> /-</a:t>
          </a:r>
          <a:r>
            <a:rPr lang="en-US" sz="4300" kern="1200" dirty="0" err="1"/>
            <a:t>ites</a:t>
          </a:r>
          <a:endParaRPr lang="en-US" sz="4300" kern="1200" dirty="0"/>
        </a:p>
      </dsp:txBody>
      <dsp:txXfrm rot="-5400000">
        <a:off x="3928792" y="1507738"/>
        <a:ext cx="2945454" cy="17851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E3680-9388-42B5-A9D4-B01CB361EFA3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85DCD-7675-4260-9771-E792BFB9F1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E3680-9388-42B5-A9D4-B01CB361EFA3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85DCD-7675-4260-9771-E792BFB9F1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E3680-9388-42B5-A9D4-B01CB361EFA3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85DCD-7675-4260-9771-E792BFB9F1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E3680-9388-42B5-A9D4-B01CB361EFA3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85DCD-7675-4260-9771-E792BFB9F1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E3680-9388-42B5-A9D4-B01CB361EFA3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85DCD-7675-4260-9771-E792BFB9F1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E3680-9388-42B5-A9D4-B01CB361EFA3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85DCD-7675-4260-9771-E792BFB9F1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E3680-9388-42B5-A9D4-B01CB361EFA3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85DCD-7675-4260-9771-E792BFB9F1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E3680-9388-42B5-A9D4-B01CB361EFA3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85DCD-7675-4260-9771-E792BFB9F1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E3680-9388-42B5-A9D4-B01CB361EFA3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85DCD-7675-4260-9771-E792BFB9F1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E3680-9388-42B5-A9D4-B01CB361EFA3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85DCD-7675-4260-9771-E792BFB9F1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E3680-9388-42B5-A9D4-B01CB361EFA3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85DCD-7675-4260-9771-E792BFB9F1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3AE3680-9388-42B5-A9D4-B01CB361EFA3}" type="datetimeFigureOut">
              <a:rPr lang="en-US" smtClean="0"/>
              <a:pPr/>
              <a:t>10/22/2020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1D85DCD-7675-4260-9771-E792BFB9F1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Section 2.7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7406640" cy="175260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accent3">
                    <a:lumMod val="75000"/>
                  </a:schemeClr>
                </a:solidFill>
              </a:rPr>
              <a:t>Naming Inorganic Compounds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Acids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2. With anions ending in </a:t>
            </a:r>
            <a:r>
              <a:rPr lang="en-US" i="1" dirty="0"/>
              <a:t>–ate</a:t>
            </a:r>
            <a:r>
              <a:rPr lang="en-US" dirty="0"/>
              <a:t> or </a:t>
            </a:r>
            <a:r>
              <a:rPr lang="en-US" i="1" dirty="0"/>
              <a:t>–</a:t>
            </a:r>
            <a:r>
              <a:rPr lang="en-US" i="1" dirty="0" err="1"/>
              <a:t>ite</a:t>
            </a:r>
            <a:r>
              <a:rPr lang="en-US" i="1" dirty="0"/>
              <a:t>:</a:t>
            </a:r>
          </a:p>
          <a:p>
            <a:pPr lvl="1"/>
            <a:r>
              <a:rPr lang="en-US" dirty="0"/>
              <a:t>Change </a:t>
            </a:r>
            <a:r>
              <a:rPr lang="en-US" i="1" dirty="0"/>
              <a:t>–ate </a:t>
            </a:r>
            <a:r>
              <a:rPr lang="en-US" dirty="0"/>
              <a:t>to </a:t>
            </a:r>
            <a:r>
              <a:rPr lang="en-US" i="1" dirty="0"/>
              <a:t>–</a:t>
            </a:r>
            <a:r>
              <a:rPr lang="en-US" i="1" dirty="0" err="1"/>
              <a:t>ic</a:t>
            </a:r>
            <a:endParaRPr lang="en-US" i="1" dirty="0"/>
          </a:p>
          <a:p>
            <a:pPr lvl="1"/>
            <a:r>
              <a:rPr lang="en-US" dirty="0"/>
              <a:t>Change </a:t>
            </a:r>
            <a:r>
              <a:rPr lang="en-US" i="1" dirty="0"/>
              <a:t>–</a:t>
            </a:r>
            <a:r>
              <a:rPr lang="en-US" i="1" dirty="0" err="1"/>
              <a:t>ite</a:t>
            </a:r>
            <a:r>
              <a:rPr lang="en-US" dirty="0"/>
              <a:t> to </a:t>
            </a:r>
            <a:r>
              <a:rPr lang="en-US" i="1" dirty="0"/>
              <a:t>–</a:t>
            </a:r>
            <a:r>
              <a:rPr lang="en-US" i="1" dirty="0" err="1"/>
              <a:t>ous</a:t>
            </a:r>
            <a:endParaRPr lang="en-US" i="1" dirty="0"/>
          </a:p>
          <a:p>
            <a:pPr lvl="1"/>
            <a:r>
              <a:rPr lang="en-US" dirty="0"/>
              <a:t>Add the word acid</a:t>
            </a:r>
          </a:p>
          <a:p>
            <a:pPr lvl="1"/>
            <a:endParaRPr lang="en-US" i="1" dirty="0"/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0042113"/>
              </p:ext>
            </p:extLst>
          </p:nvPr>
        </p:nvGraphicFramePr>
        <p:xfrm>
          <a:off x="1435608" y="3581400"/>
          <a:ext cx="7327392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08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65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Anion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Corresponding Acid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ClO</a:t>
                      </a:r>
                      <a:r>
                        <a:rPr lang="en-US" sz="2800" baseline="-25000" dirty="0"/>
                        <a:t>4</a:t>
                      </a:r>
                      <a:r>
                        <a:rPr lang="en-US" sz="2800" baseline="30000" dirty="0"/>
                        <a:t>-</a:t>
                      </a:r>
                      <a:r>
                        <a:rPr lang="en-US" sz="2800" dirty="0"/>
                        <a:t> (</a:t>
                      </a:r>
                      <a:r>
                        <a:rPr lang="en-US" sz="2800" dirty="0" err="1"/>
                        <a:t>perchlorate</a:t>
                      </a:r>
                      <a:r>
                        <a:rPr lang="en-US" sz="28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HClO</a:t>
                      </a:r>
                      <a:r>
                        <a:rPr lang="en-US" sz="2800" baseline="-25000" dirty="0"/>
                        <a:t>4</a:t>
                      </a:r>
                      <a:r>
                        <a:rPr lang="en-US" sz="2800" dirty="0"/>
                        <a:t> (</a:t>
                      </a:r>
                      <a:r>
                        <a:rPr lang="en-US" sz="2800" dirty="0" err="1"/>
                        <a:t>perchloric</a:t>
                      </a:r>
                      <a:r>
                        <a:rPr lang="en-US" sz="2800" dirty="0"/>
                        <a:t> acid)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ClO</a:t>
                      </a:r>
                      <a:r>
                        <a:rPr lang="en-US" sz="2800" baseline="-25000" dirty="0"/>
                        <a:t>3</a:t>
                      </a:r>
                      <a:r>
                        <a:rPr lang="en-US" sz="2800" baseline="30000" dirty="0"/>
                        <a:t>-</a:t>
                      </a:r>
                      <a:r>
                        <a:rPr lang="en-US" sz="2800" baseline="0" dirty="0"/>
                        <a:t> (chlorate)</a:t>
                      </a:r>
                      <a:endParaRPr lang="en-US" sz="28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HClO</a:t>
                      </a:r>
                      <a:r>
                        <a:rPr lang="en-US" sz="2800" baseline="-25000" dirty="0"/>
                        <a:t>3</a:t>
                      </a:r>
                      <a:r>
                        <a:rPr lang="en-US" sz="2800" dirty="0"/>
                        <a:t> (</a:t>
                      </a:r>
                      <a:r>
                        <a:rPr lang="en-US" sz="2800" dirty="0" err="1"/>
                        <a:t>chloric</a:t>
                      </a:r>
                      <a:r>
                        <a:rPr lang="en-US" sz="2800" dirty="0"/>
                        <a:t> acid)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ClO</a:t>
                      </a:r>
                      <a:r>
                        <a:rPr lang="en-US" sz="2800" baseline="-25000" dirty="0"/>
                        <a:t>2</a:t>
                      </a:r>
                      <a:r>
                        <a:rPr lang="en-US" sz="2800" baseline="30000" dirty="0"/>
                        <a:t>-</a:t>
                      </a:r>
                      <a:r>
                        <a:rPr lang="en-US" sz="2800" dirty="0"/>
                        <a:t> (chlorite)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HClO</a:t>
                      </a:r>
                      <a:r>
                        <a:rPr lang="en-US" sz="2800" baseline="-25000" dirty="0"/>
                        <a:t>2</a:t>
                      </a:r>
                      <a:r>
                        <a:rPr lang="en-US" sz="2800" dirty="0"/>
                        <a:t> (</a:t>
                      </a:r>
                      <a:r>
                        <a:rPr lang="en-US" sz="2800" dirty="0" err="1"/>
                        <a:t>chlorous</a:t>
                      </a:r>
                      <a:r>
                        <a:rPr lang="en-US" sz="2800" dirty="0"/>
                        <a:t> acid)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err="1"/>
                        <a:t>ClO</a:t>
                      </a:r>
                      <a:r>
                        <a:rPr lang="en-US" sz="2800" baseline="30000" dirty="0"/>
                        <a:t>-</a:t>
                      </a:r>
                      <a:r>
                        <a:rPr lang="en-US" sz="2800" dirty="0"/>
                        <a:t> (hypochlorite)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err="1"/>
                        <a:t>HClO</a:t>
                      </a:r>
                      <a:r>
                        <a:rPr lang="en-US" sz="2800" dirty="0"/>
                        <a:t> (</a:t>
                      </a:r>
                      <a:r>
                        <a:rPr lang="en-US" sz="2800" dirty="0" err="1"/>
                        <a:t>hypochlorous</a:t>
                      </a:r>
                      <a:r>
                        <a:rPr lang="en-US" sz="2800" baseline="0" dirty="0"/>
                        <a:t> acid)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Acids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get the formula from the name:</a:t>
            </a:r>
          </a:p>
          <a:p>
            <a:r>
              <a:rPr lang="en-US" dirty="0"/>
              <a:t>Write H for the hydrogen and then the symbol of the anion</a:t>
            </a:r>
          </a:p>
          <a:p>
            <a:r>
              <a:rPr lang="en-US" dirty="0"/>
              <a:t>Give hydrogen the subscript equal to the charge on the anion (do not write “1” for one)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FC082-E8BF-442E-AAC7-4366FE476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Molecular Compounds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72021E-4872-4BE9-8B9F-DD5A6010F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Contain two nonmetals (or metalloids)</a:t>
            </a:r>
          </a:p>
          <a:p>
            <a:r>
              <a:rPr lang="en-US" dirty="0"/>
              <a:t>No metals!!</a:t>
            </a:r>
          </a:p>
          <a:p>
            <a:r>
              <a:rPr lang="en-US" dirty="0"/>
              <a:t>No polyatomic ions!</a:t>
            </a:r>
          </a:p>
          <a:p>
            <a:r>
              <a:rPr lang="en-US" dirty="0"/>
              <a:t>No roman numerals!</a:t>
            </a:r>
          </a:p>
          <a:p>
            <a:r>
              <a:rPr lang="en-US" dirty="0"/>
              <a:t>This is much easier than </a:t>
            </a:r>
            <a:r>
              <a:rPr lang="en-US" dirty="0" err="1"/>
              <a:t>ionics</a:t>
            </a:r>
            <a:r>
              <a:rPr lang="en-US" dirty="0"/>
              <a:t> (yay!)</a:t>
            </a:r>
          </a:p>
        </p:txBody>
      </p:sp>
    </p:spTree>
    <p:extLst>
      <p:ext uri="{BB962C8B-B14F-4D97-AF65-F5344CB8AC3E}">
        <p14:creationId xmlns:p14="http://schemas.microsoft.com/office/powerpoint/2010/main" val="3212827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Molecular Compounds (Binary)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8019288" cy="4800600"/>
          </a:xfrm>
        </p:spPr>
        <p:txBody>
          <a:bodyPr/>
          <a:lstStyle/>
          <a:p>
            <a:r>
              <a:rPr lang="en-US" dirty="0"/>
              <a:t>1. Name the first element as it appears on periodic table</a:t>
            </a:r>
          </a:p>
          <a:p>
            <a:r>
              <a:rPr lang="en-US" dirty="0"/>
              <a:t>2. Name second with an </a:t>
            </a:r>
            <a:r>
              <a:rPr lang="en-US" i="1" dirty="0"/>
              <a:t>–</a:t>
            </a:r>
            <a:r>
              <a:rPr lang="en-US" i="1" dirty="0" err="1"/>
              <a:t>ide</a:t>
            </a:r>
            <a:r>
              <a:rPr lang="en-US" dirty="0"/>
              <a:t> ending</a:t>
            </a:r>
          </a:p>
          <a:p>
            <a:r>
              <a:rPr lang="en-US" dirty="0"/>
              <a:t>3. Use a Greek prefix to indicate number of atoms of each element 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Exception: do not use mono- with first element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www.chem.uwec.edu/Chem103_F08_F0F/pages/resources/media/numerical_prefixes_Silberberg_table_2.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45937"/>
            <a:ext cx="6248400" cy="66120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/>
              <a:t>Additional Prefixes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828800"/>
            <a:ext cx="8001000" cy="3657600"/>
          </a:xfrm>
        </p:spPr>
        <p:txBody>
          <a:bodyPr/>
          <a:lstStyle/>
          <a:p>
            <a:pPr eaLnBrk="1" hangingPunct="1"/>
            <a:r>
              <a:rPr lang="en-US" dirty="0"/>
              <a:t>11 – </a:t>
            </a:r>
            <a:r>
              <a:rPr lang="en-US" dirty="0" err="1"/>
              <a:t>hendeca</a:t>
            </a:r>
            <a:r>
              <a:rPr lang="en-US" dirty="0"/>
              <a:t>-</a:t>
            </a:r>
          </a:p>
          <a:p>
            <a:pPr eaLnBrk="1" hangingPunct="1"/>
            <a:r>
              <a:rPr lang="en-US" dirty="0"/>
              <a:t>12 – </a:t>
            </a:r>
            <a:r>
              <a:rPr lang="en-US" dirty="0" err="1"/>
              <a:t>dodeca</a:t>
            </a:r>
            <a:r>
              <a:rPr lang="en-US" dirty="0"/>
              <a:t>-</a:t>
            </a:r>
          </a:p>
          <a:p>
            <a:pPr eaLnBrk="1" hangingPunct="1"/>
            <a:r>
              <a:rPr lang="en-US" dirty="0"/>
              <a:t>13 – </a:t>
            </a:r>
            <a:r>
              <a:rPr lang="en-US" dirty="0" err="1"/>
              <a:t>triskaideca</a:t>
            </a:r>
            <a:r>
              <a:rPr lang="en-US" dirty="0"/>
              <a:t>-</a:t>
            </a:r>
          </a:p>
          <a:p>
            <a:pPr eaLnBrk="1" hangingPunct="1"/>
            <a:r>
              <a:rPr lang="en-US" dirty="0"/>
              <a:t>14 – </a:t>
            </a:r>
            <a:r>
              <a:rPr lang="en-US" dirty="0" err="1"/>
              <a:t>tetradeca</a:t>
            </a:r>
            <a:r>
              <a:rPr lang="en-US" dirty="0"/>
              <a:t>-</a:t>
            </a:r>
          </a:p>
          <a:p>
            <a:pPr eaLnBrk="1" hangingPunct="1"/>
            <a:r>
              <a:rPr lang="en-US" dirty="0"/>
              <a:t>15 – </a:t>
            </a:r>
            <a:r>
              <a:rPr lang="en-US" dirty="0" err="1"/>
              <a:t>pentadeca</a:t>
            </a:r>
            <a:r>
              <a:rPr lang="en-US" dirty="0"/>
              <a:t>-</a:t>
            </a:r>
          </a:p>
        </p:txBody>
      </p:sp>
      <p:sp>
        <p:nvSpPr>
          <p:cNvPr id="11268" name="WordArt 4"/>
          <p:cNvSpPr>
            <a:spLocks noChangeArrowheads="1" noChangeShapeType="1" noTextEdit="1"/>
          </p:cNvSpPr>
          <p:nvPr/>
        </p:nvSpPr>
        <p:spPr bwMode="auto">
          <a:xfrm>
            <a:off x="6172200" y="1219200"/>
            <a:ext cx="1571625" cy="170973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11</a:t>
            </a:r>
          </a:p>
        </p:txBody>
      </p:sp>
      <p:sp>
        <p:nvSpPr>
          <p:cNvPr id="11269" name="WordArt 5"/>
          <p:cNvSpPr>
            <a:spLocks noChangeArrowheads="1" noChangeShapeType="1" noTextEdit="1"/>
          </p:cNvSpPr>
          <p:nvPr/>
        </p:nvSpPr>
        <p:spPr bwMode="auto">
          <a:xfrm>
            <a:off x="5257800" y="2133600"/>
            <a:ext cx="1004888" cy="1409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12</a:t>
            </a:r>
          </a:p>
        </p:txBody>
      </p:sp>
      <p:sp>
        <p:nvSpPr>
          <p:cNvPr id="11270" name="WordArt 6"/>
          <p:cNvSpPr>
            <a:spLocks noChangeArrowheads="1" noChangeShapeType="1" noTextEdit="1"/>
          </p:cNvSpPr>
          <p:nvPr/>
        </p:nvSpPr>
        <p:spPr bwMode="auto">
          <a:xfrm>
            <a:off x="6477000" y="2895600"/>
            <a:ext cx="1114425" cy="1090613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13</a:t>
            </a:r>
          </a:p>
        </p:txBody>
      </p:sp>
      <p:sp>
        <p:nvSpPr>
          <p:cNvPr id="11271" name="WordArt 7" descr="Paper bag"/>
          <p:cNvSpPr>
            <a:spLocks noChangeArrowheads="1" noChangeShapeType="1" noTextEdit="1"/>
          </p:cNvSpPr>
          <p:nvPr/>
        </p:nvSpPr>
        <p:spPr bwMode="auto">
          <a:xfrm>
            <a:off x="5334000" y="3657600"/>
            <a:ext cx="1219200" cy="1716088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TopLeft">
                <a:rot lat="0" lon="20519995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 Black"/>
              </a:rPr>
              <a:t>14</a:t>
            </a:r>
          </a:p>
        </p:txBody>
      </p:sp>
      <p:sp>
        <p:nvSpPr>
          <p:cNvPr id="11272" name="WordArt 8"/>
          <p:cNvSpPr>
            <a:spLocks noChangeArrowheads="1" noChangeShapeType="1" noTextEdit="1"/>
          </p:cNvSpPr>
          <p:nvPr/>
        </p:nvSpPr>
        <p:spPr bwMode="auto">
          <a:xfrm>
            <a:off x="6324600" y="4038600"/>
            <a:ext cx="15240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endParaRPr lang="en-US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828800"/>
            <a:ext cx="8153400" cy="3657600"/>
          </a:xfrm>
        </p:spPr>
        <p:txBody>
          <a:bodyPr/>
          <a:lstStyle/>
          <a:p>
            <a:pPr eaLnBrk="1" hangingPunct="1"/>
            <a:r>
              <a:rPr lang="en-US" dirty="0"/>
              <a:t>16 – </a:t>
            </a:r>
            <a:r>
              <a:rPr lang="en-US" dirty="0" err="1"/>
              <a:t>hexadeca</a:t>
            </a:r>
            <a:r>
              <a:rPr lang="en-US" dirty="0"/>
              <a:t>-</a:t>
            </a:r>
          </a:p>
          <a:p>
            <a:pPr eaLnBrk="1" hangingPunct="1"/>
            <a:r>
              <a:rPr lang="en-US" dirty="0"/>
              <a:t>17 – </a:t>
            </a:r>
            <a:r>
              <a:rPr lang="en-US" dirty="0" err="1"/>
              <a:t>heptadeca</a:t>
            </a:r>
            <a:r>
              <a:rPr lang="en-US" dirty="0"/>
              <a:t>-</a:t>
            </a:r>
          </a:p>
          <a:p>
            <a:pPr eaLnBrk="1" hangingPunct="1"/>
            <a:r>
              <a:rPr lang="en-US" dirty="0"/>
              <a:t>18 – </a:t>
            </a:r>
            <a:r>
              <a:rPr lang="en-US" dirty="0" err="1"/>
              <a:t>octadeca</a:t>
            </a:r>
            <a:r>
              <a:rPr lang="en-US" dirty="0"/>
              <a:t>-</a:t>
            </a:r>
          </a:p>
          <a:p>
            <a:pPr eaLnBrk="1" hangingPunct="1"/>
            <a:r>
              <a:rPr lang="en-US" dirty="0"/>
              <a:t>19 – </a:t>
            </a:r>
            <a:r>
              <a:rPr lang="en-US" dirty="0" err="1"/>
              <a:t>ennedeca</a:t>
            </a:r>
            <a:r>
              <a:rPr lang="en-US" dirty="0"/>
              <a:t>-</a:t>
            </a:r>
          </a:p>
          <a:p>
            <a:pPr eaLnBrk="1" hangingPunct="1"/>
            <a:r>
              <a:rPr lang="en-US" dirty="0"/>
              <a:t>20 – </a:t>
            </a:r>
            <a:r>
              <a:rPr lang="en-US" dirty="0" err="1"/>
              <a:t>icosa</a:t>
            </a:r>
            <a:r>
              <a:rPr lang="en-US" dirty="0"/>
              <a:t>-</a:t>
            </a:r>
          </a:p>
        </p:txBody>
      </p:sp>
      <p:sp>
        <p:nvSpPr>
          <p:cNvPr id="12292" name="WordArt 4"/>
          <p:cNvSpPr>
            <a:spLocks noChangeArrowheads="1" noChangeShapeType="1" noTextEdit="1"/>
          </p:cNvSpPr>
          <p:nvPr/>
        </p:nvSpPr>
        <p:spPr bwMode="auto">
          <a:xfrm>
            <a:off x="6172200" y="1219200"/>
            <a:ext cx="1571625" cy="170973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16</a:t>
            </a:r>
          </a:p>
        </p:txBody>
      </p:sp>
      <p:sp>
        <p:nvSpPr>
          <p:cNvPr id="12293" name="WordArt 5"/>
          <p:cNvSpPr>
            <a:spLocks noChangeArrowheads="1" noChangeShapeType="1" noTextEdit="1"/>
          </p:cNvSpPr>
          <p:nvPr/>
        </p:nvSpPr>
        <p:spPr bwMode="auto">
          <a:xfrm>
            <a:off x="5257800" y="2133600"/>
            <a:ext cx="1004888" cy="1409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17</a:t>
            </a:r>
          </a:p>
        </p:txBody>
      </p:sp>
      <p:sp>
        <p:nvSpPr>
          <p:cNvPr id="12294" name="WordArt 6"/>
          <p:cNvSpPr>
            <a:spLocks noChangeArrowheads="1" noChangeShapeType="1" noTextEdit="1"/>
          </p:cNvSpPr>
          <p:nvPr/>
        </p:nvSpPr>
        <p:spPr bwMode="auto">
          <a:xfrm>
            <a:off x="6477000" y="2895600"/>
            <a:ext cx="1114425" cy="1090613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18</a:t>
            </a:r>
          </a:p>
        </p:txBody>
      </p:sp>
      <p:sp>
        <p:nvSpPr>
          <p:cNvPr id="12295" name="WordArt 7" descr="Paper bag"/>
          <p:cNvSpPr>
            <a:spLocks noChangeArrowheads="1" noChangeShapeType="1" noTextEdit="1"/>
          </p:cNvSpPr>
          <p:nvPr/>
        </p:nvSpPr>
        <p:spPr bwMode="auto">
          <a:xfrm>
            <a:off x="5334000" y="3657600"/>
            <a:ext cx="1219200" cy="1716088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TopLeft">
                <a:rot lat="0" lon="20519995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 Black"/>
              </a:rPr>
              <a:t>19</a:t>
            </a:r>
          </a:p>
        </p:txBody>
      </p:sp>
      <p:sp>
        <p:nvSpPr>
          <p:cNvPr id="12296" name="WordArt 8"/>
          <p:cNvSpPr>
            <a:spLocks noChangeArrowheads="1" noChangeShapeType="1" noTextEdit="1"/>
          </p:cNvSpPr>
          <p:nvPr/>
        </p:nvSpPr>
        <p:spPr bwMode="auto">
          <a:xfrm>
            <a:off x="6324600" y="4038600"/>
            <a:ext cx="15240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Molecular Compounds (binary)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get the formula from the name:</a:t>
            </a:r>
          </a:p>
          <a:p>
            <a:r>
              <a:rPr lang="en-US" dirty="0"/>
              <a:t>Write the symbol of each element</a:t>
            </a:r>
          </a:p>
          <a:p>
            <a:r>
              <a:rPr lang="en-US" dirty="0"/>
              <a:t>Use prefixes to determine subscripts</a:t>
            </a:r>
          </a:p>
          <a:p>
            <a:r>
              <a:rPr lang="en-US" dirty="0"/>
              <a:t>DO NOT REDUCE SUBSCRIPTS!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E53893EA-8255-428C-8C47-1F1D71AB2A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Example Problems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FD7EBA83-46FB-496A-B64A-E969237D78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CCl</a:t>
            </a:r>
            <a:r>
              <a:rPr lang="en-US" altLang="en-US" baseline="-25000"/>
              <a:t>4</a:t>
            </a:r>
          </a:p>
          <a:p>
            <a:pPr eaLnBrk="1" hangingPunct="1"/>
            <a:r>
              <a:rPr lang="en-US" altLang="en-US"/>
              <a:t>As</a:t>
            </a:r>
            <a:r>
              <a:rPr lang="en-US" altLang="en-US" baseline="-25000"/>
              <a:t>2</a:t>
            </a:r>
            <a:r>
              <a:rPr lang="en-US" altLang="en-US"/>
              <a:t>O</a:t>
            </a:r>
            <a:r>
              <a:rPr lang="en-US" altLang="en-US" baseline="-25000"/>
              <a:t>3</a:t>
            </a:r>
          </a:p>
          <a:p>
            <a:pPr eaLnBrk="1" hangingPunct="1"/>
            <a:r>
              <a:rPr lang="en-US" altLang="en-US"/>
              <a:t>SO</a:t>
            </a:r>
            <a:r>
              <a:rPr lang="en-US" altLang="en-US" baseline="-25000"/>
              <a:t>2</a:t>
            </a:r>
          </a:p>
          <a:p>
            <a:pPr eaLnBrk="1" hangingPunct="1"/>
            <a:r>
              <a:rPr lang="en-US" altLang="en-US"/>
              <a:t>NF</a:t>
            </a:r>
            <a:r>
              <a:rPr lang="en-US" altLang="en-US" baseline="-25000"/>
              <a:t>3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1455A3D1-9BB4-4223-BA3B-DF1E2E981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1950" y="163902"/>
            <a:ext cx="6870700" cy="1066800"/>
          </a:xfrm>
        </p:spPr>
        <p:txBody>
          <a:bodyPr/>
          <a:lstStyle/>
          <a:p>
            <a:r>
              <a:rPr lang="en-US" altLang="en-US" dirty="0">
                <a:solidFill>
                  <a:srgbClr val="FF0000"/>
                </a:solidFill>
              </a:rPr>
              <a:t>Example Problems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B40843B5-C45A-4743-AA6F-F59584445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219200"/>
            <a:ext cx="7696200" cy="3657600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Carbon monofluoride</a:t>
            </a:r>
          </a:p>
          <a:p>
            <a:r>
              <a:rPr lang="en-US" altLang="en-US" dirty="0"/>
              <a:t>Sulfur difluoride</a:t>
            </a:r>
          </a:p>
          <a:p>
            <a:r>
              <a:rPr lang="en-US" altLang="en-US" dirty="0" err="1"/>
              <a:t>Disilicon</a:t>
            </a:r>
            <a:r>
              <a:rPr lang="en-US" altLang="en-US" dirty="0"/>
              <a:t> </a:t>
            </a:r>
            <a:r>
              <a:rPr lang="en-US" altLang="en-US" dirty="0" err="1"/>
              <a:t>tetraoxide</a:t>
            </a:r>
            <a:endParaRPr lang="en-US" altLang="en-US" dirty="0"/>
          </a:p>
          <a:p>
            <a:r>
              <a:rPr lang="en-US" altLang="en-US" dirty="0" err="1"/>
              <a:t>Hexacarbon</a:t>
            </a:r>
            <a:r>
              <a:rPr lang="en-US" altLang="en-US" dirty="0"/>
              <a:t> </a:t>
            </a:r>
            <a:r>
              <a:rPr lang="en-US" altLang="en-US" dirty="0" err="1"/>
              <a:t>decahydride</a:t>
            </a:r>
            <a:endParaRPr lang="en-US" altLang="en-US" dirty="0"/>
          </a:p>
          <a:p>
            <a:r>
              <a:rPr lang="en-US" altLang="en-US" dirty="0" err="1"/>
              <a:t>Hendecabromine</a:t>
            </a:r>
            <a:r>
              <a:rPr lang="en-US" altLang="en-US" dirty="0"/>
              <a:t> </a:t>
            </a:r>
            <a:r>
              <a:rPr lang="en-US" altLang="en-US" dirty="0" err="1"/>
              <a:t>icosachloride</a:t>
            </a:r>
            <a:endParaRPr lang="en-US" altLang="en-US" dirty="0"/>
          </a:p>
          <a:p>
            <a:r>
              <a:rPr lang="en-US" altLang="en-US" dirty="0" err="1"/>
              <a:t>Octanitrogen</a:t>
            </a:r>
            <a:r>
              <a:rPr lang="en-US" altLang="en-US" dirty="0"/>
              <a:t> </a:t>
            </a:r>
            <a:r>
              <a:rPr lang="en-US" altLang="en-US" dirty="0" err="1"/>
              <a:t>dodecaiodide</a:t>
            </a:r>
            <a:endParaRPr lang="en-US" altLang="en-US" dirty="0"/>
          </a:p>
          <a:p>
            <a:r>
              <a:rPr lang="en-US" altLang="en-US" dirty="0" err="1"/>
              <a:t>Triskaidecabromine</a:t>
            </a:r>
            <a:r>
              <a:rPr lang="en-US" altLang="en-US" dirty="0"/>
              <a:t> </a:t>
            </a:r>
            <a:r>
              <a:rPr lang="en-US" altLang="en-US" dirty="0" err="1"/>
              <a:t>hexadecasulfide</a:t>
            </a:r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Ionic Compounds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1. </a:t>
            </a:r>
            <a:r>
              <a:rPr lang="en-US" dirty="0" err="1"/>
              <a:t>Cations</a:t>
            </a:r>
            <a:endParaRPr lang="en-US" dirty="0"/>
          </a:p>
          <a:p>
            <a:pPr lvl="1"/>
            <a:r>
              <a:rPr lang="en-US" dirty="0"/>
              <a:t>a) Single charged metals- name only</a:t>
            </a:r>
          </a:p>
          <a:p>
            <a:pPr lvl="3" algn="just"/>
            <a:r>
              <a:rPr lang="en-US" sz="2400" dirty="0"/>
              <a:t>Na</a:t>
            </a:r>
            <a:r>
              <a:rPr lang="en-US" sz="2400" baseline="30000" dirty="0"/>
              <a:t>+</a:t>
            </a:r>
            <a:r>
              <a:rPr lang="en-US" sz="2400" dirty="0"/>
              <a:t> sodium </a:t>
            </a:r>
            <a:endParaRPr lang="en-US" dirty="0"/>
          </a:p>
          <a:p>
            <a:pPr lvl="1" algn="just"/>
            <a:r>
              <a:rPr lang="en-US" dirty="0"/>
              <a:t>b) Multi charged metals- name and Roman numerals  in parentheses:</a:t>
            </a:r>
          </a:p>
          <a:p>
            <a:pPr lvl="3" algn="just"/>
            <a:r>
              <a:rPr lang="en-US" dirty="0"/>
              <a:t>Fe</a:t>
            </a:r>
            <a:r>
              <a:rPr lang="en-US" baseline="30000" dirty="0"/>
              <a:t>2+  </a:t>
            </a:r>
            <a:r>
              <a:rPr lang="en-US" dirty="0"/>
              <a:t>iron (II)</a:t>
            </a:r>
          </a:p>
          <a:p>
            <a:pPr lvl="3" algn="just"/>
            <a:r>
              <a:rPr lang="en-US" dirty="0"/>
              <a:t>Fe </a:t>
            </a:r>
            <a:r>
              <a:rPr lang="en-US" baseline="30000" dirty="0"/>
              <a:t>3+ </a:t>
            </a:r>
            <a:r>
              <a:rPr lang="en-US" dirty="0"/>
              <a:t>iron (III)</a:t>
            </a:r>
          </a:p>
          <a:p>
            <a:pPr lvl="3" algn="just"/>
            <a:endParaRPr lang="en-US" dirty="0"/>
          </a:p>
          <a:p>
            <a:pPr lvl="1" algn="just">
              <a:buNone/>
            </a:pPr>
            <a:r>
              <a:rPr lang="en-US" dirty="0"/>
              <a:t>   	</a:t>
            </a:r>
          </a:p>
          <a:p>
            <a:pPr lvl="1" algn="just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c) Polyatomic </a:t>
            </a:r>
            <a:r>
              <a:rPr lang="en-US" dirty="0" err="1"/>
              <a:t>cation</a:t>
            </a:r>
            <a:r>
              <a:rPr lang="en-US" dirty="0"/>
              <a:t>- end in </a:t>
            </a:r>
            <a:r>
              <a:rPr lang="en-US" i="1" dirty="0"/>
              <a:t>–</a:t>
            </a:r>
            <a:r>
              <a:rPr lang="en-US" i="1" dirty="0" err="1"/>
              <a:t>ium</a:t>
            </a:r>
            <a:endParaRPr lang="en-US" i="1" dirty="0"/>
          </a:p>
          <a:p>
            <a:pPr>
              <a:buNone/>
            </a:pPr>
            <a:r>
              <a:rPr lang="en-US" dirty="0"/>
              <a:t>		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b="1" dirty="0"/>
              <a:t>NH</a:t>
            </a:r>
            <a:r>
              <a:rPr lang="en-US" b="1" baseline="-25000" dirty="0"/>
              <a:t>4</a:t>
            </a:r>
            <a:r>
              <a:rPr lang="en-US" b="1" baseline="30000" dirty="0"/>
              <a:t>+</a:t>
            </a:r>
            <a:r>
              <a:rPr lang="en-US" b="1" dirty="0"/>
              <a:t> ammonium </a:t>
            </a:r>
          </a:p>
          <a:p>
            <a:pPr>
              <a:buNone/>
            </a:pPr>
            <a:r>
              <a:rPr lang="en-US" dirty="0"/>
              <a:t>		H</a:t>
            </a:r>
            <a:r>
              <a:rPr lang="en-US" baseline="-25000" dirty="0"/>
              <a:t>3</a:t>
            </a:r>
            <a:r>
              <a:rPr lang="en-US" dirty="0"/>
              <a:t>O</a:t>
            </a:r>
            <a:r>
              <a:rPr lang="en-US" baseline="30000" dirty="0"/>
              <a:t>+</a:t>
            </a:r>
            <a:r>
              <a:rPr lang="en-US" dirty="0"/>
              <a:t> hydronium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Ionic Compounds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2.  Anions</a:t>
            </a:r>
          </a:p>
          <a:p>
            <a:pPr lvl="1"/>
            <a:r>
              <a:rPr lang="en-US" dirty="0"/>
              <a:t>a) Monatomic anions (nonmetals)- replace suffix with </a:t>
            </a:r>
            <a:r>
              <a:rPr lang="en-US" i="1" dirty="0"/>
              <a:t>–</a:t>
            </a:r>
            <a:r>
              <a:rPr lang="en-US" i="1" dirty="0" err="1"/>
              <a:t>ide</a:t>
            </a:r>
            <a:endParaRPr lang="en-US" dirty="0"/>
          </a:p>
          <a:p>
            <a:pPr lvl="8"/>
            <a:r>
              <a:rPr lang="en-US" sz="3200" dirty="0"/>
              <a:t>O</a:t>
            </a:r>
            <a:r>
              <a:rPr lang="en-US" sz="3200" baseline="30000" dirty="0"/>
              <a:t>2- </a:t>
            </a:r>
            <a:r>
              <a:rPr lang="en-US" sz="3200" dirty="0"/>
              <a:t>oxide</a:t>
            </a:r>
          </a:p>
          <a:p>
            <a:pPr lvl="8"/>
            <a:r>
              <a:rPr lang="en-US" sz="3200" dirty="0"/>
              <a:t>N</a:t>
            </a:r>
            <a:r>
              <a:rPr lang="en-US" sz="3200" baseline="30000" dirty="0"/>
              <a:t>3-</a:t>
            </a:r>
            <a:r>
              <a:rPr lang="en-US" sz="3200" dirty="0"/>
              <a:t> nitride</a:t>
            </a:r>
          </a:p>
          <a:p>
            <a:pPr lvl="1"/>
            <a:r>
              <a:rPr lang="en-US" dirty="0"/>
              <a:t>b) Polyatomic anions- name only</a:t>
            </a:r>
            <a:endParaRPr lang="en-US" i="1" dirty="0"/>
          </a:p>
          <a:p>
            <a:pPr lvl="8"/>
            <a:r>
              <a:rPr lang="en-US" sz="3200" dirty="0"/>
              <a:t>NO</a:t>
            </a:r>
            <a:r>
              <a:rPr lang="en-US" sz="3200" baseline="-25000" dirty="0"/>
              <a:t>3</a:t>
            </a:r>
            <a:r>
              <a:rPr lang="en-US" sz="3200" baseline="30000" dirty="0"/>
              <a:t>-</a:t>
            </a:r>
            <a:r>
              <a:rPr lang="en-US" sz="3200" dirty="0"/>
              <a:t> nitrate</a:t>
            </a:r>
          </a:p>
          <a:p>
            <a:pPr lvl="8"/>
            <a:r>
              <a:rPr lang="en-US" sz="3200" dirty="0"/>
              <a:t>NO</a:t>
            </a:r>
            <a:r>
              <a:rPr lang="en-US" sz="3200" baseline="-25000" dirty="0"/>
              <a:t>2</a:t>
            </a:r>
            <a:r>
              <a:rPr lang="en-US" sz="3200" baseline="30000" dirty="0"/>
              <a:t>- </a:t>
            </a:r>
            <a:r>
              <a:rPr lang="en-US" sz="3200" dirty="0"/>
              <a:t>nitrite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Ionic Compounds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c) Anions derived from adding H</a:t>
            </a:r>
            <a:r>
              <a:rPr lang="en-US" baseline="30000" dirty="0"/>
              <a:t>+</a:t>
            </a:r>
            <a:r>
              <a:rPr lang="en-US" dirty="0"/>
              <a:t> to an </a:t>
            </a:r>
            <a:r>
              <a:rPr lang="en-US" dirty="0" err="1"/>
              <a:t>oxyanion</a:t>
            </a:r>
            <a:r>
              <a:rPr lang="en-US" dirty="0"/>
              <a:t>:</a:t>
            </a:r>
            <a:endParaRPr lang="en-US" i="1" dirty="0"/>
          </a:p>
          <a:p>
            <a:pPr lvl="4"/>
            <a:r>
              <a:rPr lang="en-US" sz="2400" dirty="0"/>
              <a:t>CO</a:t>
            </a:r>
            <a:r>
              <a:rPr lang="en-US" sz="2400" baseline="-25000" dirty="0"/>
              <a:t>3</a:t>
            </a:r>
            <a:r>
              <a:rPr lang="en-US" sz="2400" baseline="30000" dirty="0"/>
              <a:t>2-</a:t>
            </a:r>
            <a:r>
              <a:rPr lang="en-US" sz="2400" dirty="0"/>
              <a:t> 	carbonate</a:t>
            </a:r>
          </a:p>
          <a:p>
            <a:pPr lvl="4"/>
            <a:r>
              <a:rPr lang="en-US" sz="2400" dirty="0"/>
              <a:t>HCO</a:t>
            </a:r>
            <a:r>
              <a:rPr lang="en-US" sz="2400" baseline="-25000" dirty="0"/>
              <a:t>3</a:t>
            </a:r>
            <a:r>
              <a:rPr lang="en-US" sz="2400" baseline="30000" dirty="0"/>
              <a:t>-</a:t>
            </a:r>
            <a:r>
              <a:rPr lang="en-US" sz="2400" dirty="0"/>
              <a:t>	hydrogen carbonate or bicarbonate</a:t>
            </a:r>
          </a:p>
          <a:p>
            <a:pPr lvl="4"/>
            <a:endParaRPr lang="en-US" sz="2400" dirty="0"/>
          </a:p>
          <a:p>
            <a:pPr lvl="4"/>
            <a:r>
              <a:rPr lang="en-US" sz="2400" dirty="0"/>
              <a:t>PO</a:t>
            </a:r>
            <a:r>
              <a:rPr lang="en-US" sz="2400" baseline="-25000" dirty="0"/>
              <a:t>4</a:t>
            </a:r>
            <a:r>
              <a:rPr lang="en-US" sz="2400" baseline="30000" dirty="0"/>
              <a:t>3-</a:t>
            </a:r>
            <a:r>
              <a:rPr lang="en-US" sz="2400" dirty="0"/>
              <a:t>	phosphate</a:t>
            </a:r>
          </a:p>
          <a:p>
            <a:pPr lvl="4"/>
            <a:r>
              <a:rPr lang="en-US" sz="2400" dirty="0"/>
              <a:t>H</a:t>
            </a:r>
            <a:r>
              <a:rPr lang="en-US" sz="2400" baseline="-25000" dirty="0"/>
              <a:t>2</a:t>
            </a:r>
            <a:r>
              <a:rPr lang="en-US" sz="2400" dirty="0"/>
              <a:t>PO</a:t>
            </a:r>
            <a:r>
              <a:rPr lang="en-US" sz="2400" baseline="-25000" dirty="0"/>
              <a:t>4</a:t>
            </a:r>
            <a:r>
              <a:rPr lang="en-US" sz="2400" baseline="30000" dirty="0"/>
              <a:t>-</a:t>
            </a:r>
            <a:r>
              <a:rPr lang="en-US" sz="2400" dirty="0"/>
              <a:t>	</a:t>
            </a:r>
            <a:r>
              <a:rPr lang="en-US" sz="2400" dirty="0" err="1"/>
              <a:t>dihydrogen</a:t>
            </a:r>
            <a:r>
              <a:rPr lang="en-US" sz="2400" dirty="0"/>
              <a:t> phosphate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Ionic Compounds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3. Compounds</a:t>
            </a:r>
          </a:p>
          <a:p>
            <a:pPr lvl="1"/>
            <a:r>
              <a:rPr lang="en-US" dirty="0"/>
              <a:t>Names </a:t>
            </a:r>
            <a:r>
              <a:rPr lang="en-US" dirty="0" err="1"/>
              <a:t>cation</a:t>
            </a:r>
            <a:r>
              <a:rPr lang="en-US" dirty="0"/>
              <a:t>, then anion</a:t>
            </a:r>
          </a:p>
          <a:p>
            <a:pPr lvl="1"/>
            <a:endParaRPr lang="en-US" dirty="0"/>
          </a:p>
          <a:p>
            <a:pPr lvl="7"/>
            <a:r>
              <a:rPr lang="en-US" sz="2400" dirty="0"/>
              <a:t>CaCl</a:t>
            </a:r>
            <a:r>
              <a:rPr lang="en-US" sz="2400" baseline="-25000" dirty="0"/>
              <a:t>2</a:t>
            </a:r>
            <a:r>
              <a:rPr lang="en-US" sz="2400" dirty="0"/>
              <a:t>		calcium chloride</a:t>
            </a:r>
          </a:p>
          <a:p>
            <a:pPr lvl="7"/>
            <a:r>
              <a:rPr lang="en-US" sz="2400" dirty="0"/>
              <a:t>AlPO</a:t>
            </a:r>
            <a:r>
              <a:rPr lang="en-US" sz="2400" baseline="-25000" dirty="0"/>
              <a:t>3</a:t>
            </a:r>
            <a:r>
              <a:rPr lang="en-US" sz="2400" dirty="0"/>
              <a:t>		aluminum </a:t>
            </a:r>
            <a:r>
              <a:rPr lang="en-US" sz="2400" dirty="0" err="1"/>
              <a:t>phosphite</a:t>
            </a:r>
            <a:endParaRPr lang="en-US" sz="2400" dirty="0"/>
          </a:p>
          <a:p>
            <a:pPr lvl="7"/>
            <a:r>
              <a:rPr lang="en-US" sz="2400" dirty="0"/>
              <a:t>CuSO</a:t>
            </a:r>
            <a:r>
              <a:rPr lang="en-US" sz="2400" baseline="-25000" dirty="0"/>
              <a:t>4</a:t>
            </a:r>
            <a:r>
              <a:rPr lang="en-US" sz="2400" dirty="0"/>
              <a:t>	copper (II) sulfate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Ionic Compounds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get formula from the name:</a:t>
            </a:r>
          </a:p>
          <a:p>
            <a:pPr marL="596646" indent="-514350">
              <a:buAutoNum type="arabicPeriod"/>
            </a:pPr>
            <a:r>
              <a:rPr lang="en-US" dirty="0"/>
              <a:t>Write the symbols of the </a:t>
            </a:r>
            <a:r>
              <a:rPr lang="en-US" dirty="0" err="1"/>
              <a:t>cation</a:t>
            </a:r>
            <a:r>
              <a:rPr lang="en-US" dirty="0"/>
              <a:t> and anion</a:t>
            </a:r>
          </a:p>
          <a:p>
            <a:pPr marL="596646" indent="-514350">
              <a:buAutoNum type="arabicPeriod"/>
            </a:pPr>
            <a:r>
              <a:rPr lang="en-US" dirty="0"/>
              <a:t>Determine their charges (using periodic table, roman numerals, or memorized polyatomic charge)</a:t>
            </a:r>
          </a:p>
          <a:p>
            <a:pPr marL="596646" indent="-514350">
              <a:buAutoNum type="arabicPeriod"/>
            </a:pPr>
            <a:r>
              <a:rPr lang="en-US" dirty="0"/>
              <a:t>Crisscross charges down to subscripts</a:t>
            </a:r>
          </a:p>
          <a:p>
            <a:pPr marL="596646" indent="-514350">
              <a:buAutoNum type="arabicPeriod"/>
            </a:pPr>
            <a:r>
              <a:rPr lang="en-US" dirty="0"/>
              <a:t>Reduce subscripts to lowest ratio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40132"/>
            <a:ext cx="7498080" cy="1143000"/>
          </a:xfrm>
        </p:spPr>
        <p:txBody>
          <a:bodyPr/>
          <a:lstStyle/>
          <a:p>
            <a:r>
              <a:rPr lang="en-US" dirty="0"/>
              <a:t>Acids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Acids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With anions ending in </a:t>
            </a:r>
            <a:r>
              <a:rPr lang="en-US" i="1" dirty="0"/>
              <a:t>–</a:t>
            </a:r>
            <a:r>
              <a:rPr lang="en-US" i="1" dirty="0" err="1"/>
              <a:t>ide</a:t>
            </a:r>
            <a:r>
              <a:rPr lang="en-US" dirty="0"/>
              <a:t>: change </a:t>
            </a:r>
            <a:r>
              <a:rPr lang="en-US" i="1" dirty="0"/>
              <a:t>–</a:t>
            </a:r>
            <a:r>
              <a:rPr lang="en-US" i="1" dirty="0" err="1"/>
              <a:t>ide</a:t>
            </a:r>
            <a:r>
              <a:rPr lang="en-US" i="1" dirty="0"/>
              <a:t> </a:t>
            </a:r>
            <a:r>
              <a:rPr lang="en-US" dirty="0"/>
              <a:t>to </a:t>
            </a:r>
            <a:r>
              <a:rPr lang="en-US" i="1" dirty="0"/>
              <a:t>–</a:t>
            </a:r>
            <a:r>
              <a:rPr lang="en-US" i="1" dirty="0" err="1"/>
              <a:t>ic</a:t>
            </a:r>
            <a:r>
              <a:rPr lang="en-US" i="1" dirty="0"/>
              <a:t>, </a:t>
            </a:r>
            <a:r>
              <a:rPr lang="en-US" dirty="0"/>
              <a:t>add the prefix </a:t>
            </a:r>
            <a:r>
              <a:rPr lang="en-US" i="1" dirty="0"/>
              <a:t>hydro-, </a:t>
            </a:r>
            <a:r>
              <a:rPr lang="en-US" dirty="0"/>
              <a:t>and follow with the word </a:t>
            </a:r>
            <a:r>
              <a:rPr lang="en-US" i="1" dirty="0"/>
              <a:t>acid</a:t>
            </a:r>
          </a:p>
          <a:p>
            <a:endParaRPr lang="en-US" i="1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r>
              <a:rPr lang="en-US" b="1" dirty="0"/>
              <a:t>Watch for roots of S and P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809951"/>
              </p:ext>
            </p:extLst>
          </p:nvPr>
        </p:nvGraphicFramePr>
        <p:xfrm>
          <a:off x="1435608" y="3124200"/>
          <a:ext cx="7327392" cy="217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3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636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Anion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Corresponding Acid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2800" dirty="0" err="1"/>
                        <a:t>Cl</a:t>
                      </a:r>
                      <a:r>
                        <a:rPr lang="en-US" sz="2800" baseline="30000" dirty="0"/>
                        <a:t>-</a:t>
                      </a:r>
                      <a:r>
                        <a:rPr lang="en-US" sz="2800" dirty="0"/>
                        <a:t> (chloride)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/>
                        <a:t>HCl</a:t>
                      </a:r>
                      <a:r>
                        <a:rPr lang="en-US" sz="2800" dirty="0"/>
                        <a:t> (hydrochloric acid)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r>
                        <a:rPr lang="en-US" sz="2800" dirty="0"/>
                        <a:t>S</a:t>
                      </a:r>
                      <a:r>
                        <a:rPr lang="en-US" sz="2800" baseline="30000" dirty="0"/>
                        <a:t>2-</a:t>
                      </a:r>
                      <a:r>
                        <a:rPr lang="en-US" sz="2800" dirty="0"/>
                        <a:t> (sulfide)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H</a:t>
                      </a:r>
                      <a:r>
                        <a:rPr lang="en-US" sz="2800" baseline="-25000" dirty="0"/>
                        <a:t>2</a:t>
                      </a:r>
                      <a:r>
                        <a:rPr lang="en-US" sz="2800" dirty="0"/>
                        <a:t>S (</a:t>
                      </a:r>
                      <a:r>
                        <a:rPr lang="en-US" sz="2800" dirty="0" err="1"/>
                        <a:t>hydrosulfuric</a:t>
                      </a:r>
                      <a:r>
                        <a:rPr lang="en-US" sz="2800" dirty="0"/>
                        <a:t> acid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40008</TotalTime>
  <Words>543</Words>
  <Application>Microsoft Office PowerPoint</Application>
  <PresentationFormat>On-screen Show (4:3)</PresentationFormat>
  <Paragraphs>129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 Black</vt:lpstr>
      <vt:lpstr>Gill Sans MT</vt:lpstr>
      <vt:lpstr>Impact</vt:lpstr>
      <vt:lpstr>Verdana</vt:lpstr>
      <vt:lpstr>Wingdings 2</vt:lpstr>
      <vt:lpstr>Solstice</vt:lpstr>
      <vt:lpstr>Section 2.7 </vt:lpstr>
      <vt:lpstr>Ionic Compounds</vt:lpstr>
      <vt:lpstr>PowerPoint Presentation</vt:lpstr>
      <vt:lpstr>Ionic Compounds </vt:lpstr>
      <vt:lpstr>Ionic Compounds</vt:lpstr>
      <vt:lpstr>Ionic Compounds</vt:lpstr>
      <vt:lpstr>Ionic Compounds</vt:lpstr>
      <vt:lpstr>Acids</vt:lpstr>
      <vt:lpstr>Acids</vt:lpstr>
      <vt:lpstr>Acids</vt:lpstr>
      <vt:lpstr>Acids</vt:lpstr>
      <vt:lpstr>Binary Molecular Compounds</vt:lpstr>
      <vt:lpstr>Molecular Compounds (Binary)</vt:lpstr>
      <vt:lpstr>PowerPoint Presentation</vt:lpstr>
      <vt:lpstr>Additional Prefixes</vt:lpstr>
      <vt:lpstr>PowerPoint Presentation</vt:lpstr>
      <vt:lpstr>Molecular Compounds (binary)</vt:lpstr>
      <vt:lpstr>Example Problems</vt:lpstr>
      <vt:lpstr>Example Problems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2.8 </dc:title>
  <dc:creator>kboyle</dc:creator>
  <cp:lastModifiedBy>KRISTIN BOYLE</cp:lastModifiedBy>
  <cp:revision>40</cp:revision>
  <dcterms:created xsi:type="dcterms:W3CDTF">2009-09-25T15:59:25Z</dcterms:created>
  <dcterms:modified xsi:type="dcterms:W3CDTF">2020-10-22T11:28:05Z</dcterms:modified>
</cp:coreProperties>
</file>